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0" r:id="rId3"/>
    <p:sldId id="285" r:id="rId4"/>
    <p:sldId id="282" r:id="rId5"/>
    <p:sldId id="287" r:id="rId6"/>
    <p:sldId id="286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02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Master subtitle style (date)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im.Nimmer@ncdenr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6731" y="3733853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Department of Environmental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2868" y="2348512"/>
            <a:ext cx="5851789" cy="614779"/>
          </a:xfrm>
        </p:spPr>
        <p:txBody>
          <a:bodyPr/>
          <a:lstStyle/>
          <a:p>
            <a:r>
              <a:rPr lang="en-US" dirty="0" smtClean="0"/>
              <a:t>Water Allocation Committee	 January 13, 2016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113" y="660524"/>
            <a:ext cx="547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Interbasin Transfer Program Update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98485"/>
              </p:ext>
            </p:extLst>
          </p:nvPr>
        </p:nvGraphicFramePr>
        <p:xfrm>
          <a:off x="628650" y="1228725"/>
          <a:ext cx="7886700" cy="248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774"/>
                <a:gridCol w="43299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Primary Applicant: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Union County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Source 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Yadkin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Receiving </a:t>
                      </a:r>
                      <a:r>
                        <a:rPr lang="en-US" sz="2000" b="1" dirty="0" smtClean="0">
                          <a:effectLst/>
                        </a:rPr>
                        <a:t>Basin:</a:t>
                      </a:r>
                      <a:endParaRPr lang="en-US" sz="20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effectLst/>
                        </a:rPr>
                        <a:t>Rocky</a:t>
                      </a: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Grandfathered Allowance</a:t>
                      </a:r>
                      <a:r>
                        <a:rPr lang="en-US" sz="2000" b="1" baseline="0" dirty="0" smtClean="0">
                          <a:effectLst/>
                        </a:rPr>
                        <a:t>: 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effectLst/>
                        </a:rPr>
                        <a:t>N/A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</a:rPr>
                        <a:t>Total Requested IBT </a:t>
                      </a:r>
                    </a:p>
                    <a:p>
                      <a:r>
                        <a:rPr lang="en-US" sz="2000" b="1" dirty="0" smtClean="0">
                          <a:effectLst/>
                        </a:rPr>
                        <a:t>(2050 Demands):</a:t>
                      </a:r>
                      <a:endParaRPr lang="en-US" sz="2000" b="1" dirty="0">
                        <a:effectLst/>
                      </a:endParaRPr>
                    </a:p>
                  </a:txBody>
                  <a:tcPr marL="47625" marR="47625" marT="28575" marB="2857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</a:rPr>
                        <a:t>23 MGD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avg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day/max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mth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7625" marR="47625" marT="28575" marB="28575"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376890"/>
            <a:ext cx="7886700" cy="544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New Certificate, following G.S. 143-215.22L(c-n)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" y="435731"/>
            <a:ext cx="8991600" cy="613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rot="21368564">
            <a:off x="4365549" y="1709783"/>
            <a:ext cx="3896420" cy="979667"/>
          </a:xfrm>
          <a:custGeom>
            <a:avLst/>
            <a:gdLst>
              <a:gd name="connsiteX0" fmla="*/ 2976465 w 2976465"/>
              <a:gd name="connsiteY0" fmla="*/ 178152 h 1157866"/>
              <a:gd name="connsiteX1" fmla="*/ 1073020 w 2976465"/>
              <a:gd name="connsiteY1" fmla="*/ 75515 h 1157866"/>
              <a:gd name="connsiteX2" fmla="*/ 0 w 2976465"/>
              <a:gd name="connsiteY2" fmla="*/ 1157866 h 115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6465" h="1157866">
                <a:moveTo>
                  <a:pt x="2976465" y="178152"/>
                </a:moveTo>
                <a:cubicBezTo>
                  <a:pt x="2272781" y="45190"/>
                  <a:pt x="1569097" y="-87771"/>
                  <a:pt x="1073020" y="75515"/>
                </a:cubicBezTo>
                <a:cubicBezTo>
                  <a:pt x="576943" y="238801"/>
                  <a:pt x="288471" y="698333"/>
                  <a:pt x="0" y="1157866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00808" y="3048000"/>
            <a:ext cx="2085392" cy="1566572"/>
          </a:xfrm>
          <a:custGeom>
            <a:avLst/>
            <a:gdLst>
              <a:gd name="connsiteX0" fmla="*/ 0 w 2304661"/>
              <a:gd name="connsiteY0" fmla="*/ 1194318 h 1236890"/>
              <a:gd name="connsiteX1" fmla="*/ 1520890 w 2304661"/>
              <a:gd name="connsiteY1" fmla="*/ 1091681 h 1236890"/>
              <a:gd name="connsiteX2" fmla="*/ 2304661 w 2304661"/>
              <a:gd name="connsiteY2" fmla="*/ 0 h 1236890"/>
              <a:gd name="connsiteX3" fmla="*/ 2304661 w 2304661"/>
              <a:gd name="connsiteY3" fmla="*/ 0 h 123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661" h="1236890">
                <a:moveTo>
                  <a:pt x="0" y="1194318"/>
                </a:moveTo>
                <a:cubicBezTo>
                  <a:pt x="568390" y="1242526"/>
                  <a:pt x="1136780" y="1290734"/>
                  <a:pt x="1520890" y="1091681"/>
                </a:cubicBezTo>
                <a:cubicBezTo>
                  <a:pt x="1905000" y="892628"/>
                  <a:pt x="2304661" y="0"/>
                  <a:pt x="2304661" y="0"/>
                </a:cubicBezTo>
                <a:lnTo>
                  <a:pt x="2304661" y="0"/>
                </a:lnTo>
              </a:path>
            </a:pathLst>
          </a:custGeom>
          <a:noFill/>
          <a:ln w="635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44958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4308" y="1676400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63554" y="3883249"/>
            <a:ext cx="863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Monroe 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453812" y="3736133"/>
            <a:ext cx="124408" cy="1187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2566" y="904307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Cabarrus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772" y="1428009"/>
            <a:ext cx="1048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Norwood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48186" y="685800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Lake </a:t>
            </a:r>
            <a:r>
              <a:rPr lang="en-US" sz="1200" dirty="0" err="1" smtClean="0"/>
              <a:t>Tillery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1" y="2438516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Mecklenburg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696" y="2852824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2585" y="932021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Stanly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9224" y="4800600"/>
            <a:ext cx="1192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2646" y="2328327"/>
            <a:ext cx="223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Proposed 23.0 mgd IBT: Yadkin to Rocky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76385" y="4669956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Existing 5.0 </a:t>
            </a:r>
            <a:r>
              <a:rPr lang="en-US" i="1" dirty="0" err="1" smtClean="0"/>
              <a:t>mgd</a:t>
            </a:r>
            <a:r>
              <a:rPr lang="en-US" i="1" dirty="0" smtClean="0"/>
              <a:t> Grandfathered IBT: Catawba to Rocky</a:t>
            </a:r>
            <a:endParaRPr lang="en-US" i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53812" y="3190091"/>
            <a:ext cx="1424119" cy="6789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8947" y="2438517"/>
            <a:ext cx="0" cy="457083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10000" y="2743258"/>
            <a:ext cx="478947" cy="152342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23090" y="4370520"/>
            <a:ext cx="213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Rocky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0265" y="4117053"/>
            <a:ext cx="19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Yadkin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888" y="18065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B050"/>
                </a:solidFill>
              </a:rPr>
              <a:t>Catawba River Basin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17" y="4800600"/>
            <a:ext cx="162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South Carolina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25"/>
            <a:ext cx="7886700" cy="781647"/>
          </a:xfrm>
        </p:spPr>
        <p:txBody>
          <a:bodyPr/>
          <a:lstStyle/>
          <a:p>
            <a:r>
              <a:rPr lang="en-US" dirty="0"/>
              <a:t>IBT Process § 143-215.22L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04799" y="764778"/>
            <a:ext cx="8690517" cy="5684838"/>
            <a:chOff x="375" y="1800"/>
            <a:chExt cx="13680" cy="9171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375" y="1800"/>
              <a:ext cx="13680" cy="917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59" y="3844"/>
              <a:ext cx="1302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B050"/>
                  </a:solidFill>
                  <a:latin typeface="Arial Narrow" pitchFamily="34" charset="0"/>
                  <a:sym typeface="Wingdings"/>
                </a:rPr>
                <a:t>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draft environmental document (EIS or EA)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9" y="2882"/>
              <a:ext cx="2700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public 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99" y="2924"/>
              <a:ext cx="3990" cy="540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3+ Public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meetings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59" y="2054"/>
              <a:ext cx="12925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FF0000"/>
                  </a:solidFill>
                  <a:sym typeface="Wingdings"/>
                </a:rPr>
                <a:t></a:t>
              </a:r>
              <a:r>
                <a:rPr lang="en-US" altLang="en-US" sz="2000" dirty="0">
                  <a:solidFill>
                    <a:srgbClr val="FF0000"/>
                  </a:solidFill>
                  <a:sym typeface="Wingdings"/>
                </a:rPr>
                <a:t> </a:t>
              </a:r>
              <a:r>
                <a:rPr lang="en-US" altLang="en-US" sz="2000" u="sng" dirty="0" smtClean="0">
                  <a:solidFill>
                    <a:srgbClr val="000000"/>
                  </a:solidFill>
                  <a:latin typeface="Arial Narrow" pitchFamily="34" charset="0"/>
                </a:rPr>
                <a:t>I</a:t>
              </a:r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. Applicant submits Notice of Intent to file a petition</a:t>
              </a:r>
              <a:r>
                <a:rPr lang="en-US" altLang="en-US" sz="1000" u="sng" dirty="0">
                  <a:solidFill>
                    <a:srgbClr val="000000"/>
                  </a:solidFill>
                  <a:latin typeface="Arial Narrow" pitchFamily="34" charset="0"/>
                </a:rPr>
                <a:t>.</a:t>
              </a:r>
              <a:endParaRPr lang="en-US" alt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19" y="4562"/>
              <a:ext cx="1455" cy="15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30 days notice of public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39" y="4583"/>
              <a:ext cx="1926" cy="1341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public hearing</a:t>
              </a:r>
            </a:p>
            <a:p>
              <a:pPr algn="ctr"/>
              <a:endParaRPr lang="en-US" altLang="en-US" sz="1200" dirty="0" smtClean="0">
                <a:solidFill>
                  <a:srgbClr val="000000"/>
                </a:solidFill>
                <a:latin typeface="Arial Narrow" pitchFamily="34" charset="0"/>
              </a:endParaRPr>
            </a:p>
            <a:p>
              <a:pPr lvl="0" algn="ctr"/>
              <a:r>
                <a:rPr lang="en-US" sz="1200" b="1" dirty="0" smtClean="0">
                  <a:latin typeface="Arial Narrow"/>
                </a:rPr>
                <a:t>Sept. 16, </a:t>
              </a:r>
              <a:r>
                <a:rPr lang="en-US" sz="1200" b="1" dirty="0">
                  <a:latin typeface="Arial Narrow"/>
                </a:rPr>
                <a:t>2015</a:t>
              </a:r>
              <a:endParaRPr lang="en-US" sz="1200" dirty="0">
                <a:latin typeface="Arial Narrow"/>
              </a:endParaRPr>
            </a:p>
            <a:p>
              <a:pPr algn="ctr"/>
              <a:endParaRPr lang="en-US" altLang="en-US" sz="14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935" y="4583"/>
              <a:ext cx="2384" cy="119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7889" y="4583"/>
              <a:ext cx="3143" cy="8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prepares written response to comments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756" y="5016"/>
              <a:ext cx="1948" cy="15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Adequacy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of environmental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document determined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660" y="6288"/>
              <a:ext cx="6944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2000" u="sng" dirty="0">
                  <a:solidFill>
                    <a:srgbClr val="000000"/>
                  </a:solidFill>
                  <a:latin typeface="Arial Narrow" pitchFamily="34" charset="0"/>
                </a:rPr>
                <a:t>III. Applicant submits petition to EMC</a:t>
              </a:r>
              <a:endParaRPr lang="en-US" altLang="en-US" sz="2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00" y="7455"/>
              <a:ext cx="2101" cy="238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issues Draft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Determination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within 90 days of receiving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petition and adequacy of doc determined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57" y="7585"/>
              <a:ext cx="1800" cy="20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Public notice of draft determination and 30-day notice of hearings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6291" y="7455"/>
              <a:ext cx="2341" cy="1688"/>
            </a:xfrm>
            <a:prstGeom prst="rect">
              <a:avLst/>
            </a:prstGeom>
            <a:solidFill>
              <a:srgbClr val="FF3300">
                <a:alpha val="54117"/>
              </a:srgb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2+ public hearings held within 60 days of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issuing draft </a:t>
              </a:r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determination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9292" y="7402"/>
              <a:ext cx="1783" cy="14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Comments accepted for 30 days after last hearing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1735" y="7455"/>
              <a:ext cx="1849" cy="17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EMC prepares written response to comments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8273" y="10094"/>
              <a:ext cx="5311" cy="68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rgbClr val="000000"/>
                  </a:solidFill>
                  <a:latin typeface="Arial Narrow" pitchFamily="34" charset="0"/>
                </a:rPr>
                <a:t>EMC issues final determination</a:t>
              </a: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12360" y="9346"/>
              <a:ext cx="390" cy="570"/>
            </a:xfrm>
            <a:prstGeom prst="downArrow">
              <a:avLst>
                <a:gd name="adj1" fmla="val 34361"/>
                <a:gd name="adj2" fmla="val 44103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4" name="AutoShape 24"/>
            <p:cNvCxnSpPr>
              <a:cxnSpLocks noChangeShapeType="1"/>
              <a:endCxn id="9" idx="1"/>
            </p:cNvCxnSpPr>
            <p:nvPr/>
          </p:nvCxnSpPr>
          <p:spPr bwMode="auto">
            <a:xfrm flipV="1">
              <a:off x="3319" y="3194"/>
              <a:ext cx="1480" cy="25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6"/>
            <p:cNvCxnSpPr>
              <a:cxnSpLocks noChangeShapeType="1"/>
              <a:stCxn id="11" idx="3"/>
            </p:cNvCxnSpPr>
            <p:nvPr/>
          </p:nvCxnSpPr>
          <p:spPr bwMode="auto">
            <a:xfrm flipV="1">
              <a:off x="2074" y="5030"/>
              <a:ext cx="594" cy="3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8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 flipV="1">
              <a:off x="7319" y="5030"/>
              <a:ext cx="570" cy="14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9"/>
            <p:cNvCxnSpPr>
              <a:cxnSpLocks noChangeShapeType="1"/>
            </p:cNvCxnSpPr>
            <p:nvPr/>
          </p:nvCxnSpPr>
          <p:spPr bwMode="auto">
            <a:xfrm flipV="1">
              <a:off x="11032" y="6138"/>
              <a:ext cx="703" cy="40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0"/>
            <p:cNvCxnSpPr>
              <a:cxnSpLocks noChangeShapeType="1"/>
            </p:cNvCxnSpPr>
            <p:nvPr/>
          </p:nvCxnSpPr>
          <p:spPr bwMode="auto">
            <a:xfrm flipV="1">
              <a:off x="2801" y="8348"/>
              <a:ext cx="750" cy="36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1"/>
            <p:cNvCxnSpPr>
              <a:cxnSpLocks noChangeShapeType="1"/>
              <a:stCxn id="18" idx="3"/>
              <a:endCxn id="19" idx="1"/>
            </p:cNvCxnSpPr>
            <p:nvPr/>
          </p:nvCxnSpPr>
          <p:spPr bwMode="auto">
            <a:xfrm flipV="1">
              <a:off x="5357" y="8299"/>
              <a:ext cx="934" cy="32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2"/>
            <p:cNvCxnSpPr>
              <a:cxnSpLocks noChangeShapeType="1"/>
              <a:stCxn id="19" idx="3"/>
            </p:cNvCxnSpPr>
            <p:nvPr/>
          </p:nvCxnSpPr>
          <p:spPr bwMode="auto">
            <a:xfrm flipV="1">
              <a:off x="8632" y="7914"/>
              <a:ext cx="660" cy="38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3"/>
            <p:cNvCxnSpPr>
              <a:cxnSpLocks noChangeShapeType="1"/>
              <a:stCxn id="20" idx="3"/>
            </p:cNvCxnSpPr>
            <p:nvPr/>
          </p:nvCxnSpPr>
          <p:spPr bwMode="auto">
            <a:xfrm flipV="1">
              <a:off x="11075" y="7914"/>
              <a:ext cx="660" cy="23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7889" y="6023"/>
              <a:ext cx="3143" cy="940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000000"/>
                  </a:solidFill>
                  <a:latin typeface="Arial Narrow" pitchFamily="34" charset="0"/>
                </a:rPr>
                <a:t>Settlement discussions, if </a:t>
              </a:r>
              <a:r>
                <a:rPr lang="en-US" altLang="en-US" sz="1200" dirty="0" smtClean="0">
                  <a:solidFill>
                    <a:srgbClr val="000000"/>
                  </a:solidFill>
                  <a:latin typeface="Arial Narrow" pitchFamily="34" charset="0"/>
                </a:rPr>
                <a:t>requested</a:t>
              </a:r>
              <a:endParaRPr lang="en-US" altLang="en-US" sz="1200" dirty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33" name="AutoShape 35"/>
            <p:cNvCxnSpPr>
              <a:cxnSpLocks noChangeShapeType="1"/>
            </p:cNvCxnSpPr>
            <p:nvPr/>
          </p:nvCxnSpPr>
          <p:spPr bwMode="auto">
            <a:xfrm rot="5400000">
              <a:off x="9148" y="5612"/>
              <a:ext cx="546" cy="35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 type="none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7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Hearing &amp; Comments on draft 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Public hearing held September 16, 2015</a:t>
            </a:r>
          </a:p>
          <a:p>
            <a:pPr defTabSz="684213">
              <a:spcAft>
                <a:spcPts val="1200"/>
              </a:spcAft>
            </a:pPr>
            <a:r>
              <a:rPr lang="en-US" sz="2200" dirty="0" smtClean="0"/>
              <a:t>Comments received through November 16, 2015 		(after 30-day extension)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Eight speakers at public hearing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Eight written comments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Response to written comments included as appendix to EIS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Public Comments on Draft 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Concern about impact that withdrawals from Lake Tillery will have on downstream users, especially during drought conditions, now and in future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Union County urged to collaboratively develop a </a:t>
            </a:r>
            <a:r>
              <a:rPr lang="en-US" sz="2400" dirty="0"/>
              <a:t>plan </a:t>
            </a:r>
            <a:r>
              <a:rPr lang="en-US" sz="2400" dirty="0" smtClean="0"/>
              <a:t>increasing </a:t>
            </a:r>
            <a:r>
              <a:rPr lang="en-US" sz="2400" dirty="0"/>
              <a:t>protection and restoration of Lake Tillery </a:t>
            </a:r>
            <a:r>
              <a:rPr lang="en-US" sz="2400" dirty="0" smtClean="0"/>
              <a:t>to strengthen source water protection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The projected growth rate and need for water were questioned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Questioned the selection of 1A as the preferred alternative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 smtClean="0"/>
              <a:t>Department of Environmental Quality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2286000" y="2586597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Kim Nimmer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NCDEQ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- Division of Water Resources</a:t>
            </a:r>
          </a:p>
          <a:p>
            <a:pPr lvl="0" algn="ctr">
              <a:spcBef>
                <a:spcPct val="20000"/>
              </a:spcBef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latin typeface="Calibri"/>
                <a:hlinkClick r:id="rId3"/>
              </a:rPr>
              <a:t>kim.nimmer@ncdenr.gov</a:t>
            </a:r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919-707-9019</a:t>
            </a:r>
          </a:p>
        </p:txBody>
      </p:sp>
    </p:spTree>
    <p:extLst>
      <p:ext uri="{BB962C8B-B14F-4D97-AF65-F5344CB8AC3E}">
        <p14:creationId xmlns:p14="http://schemas.microsoft.com/office/powerpoint/2010/main" val="16547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346</Words>
  <Application>Microsoft Office PowerPoint</Application>
  <PresentationFormat>On-screen Show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Tahoma</vt:lpstr>
      <vt:lpstr>Times New Roman</vt:lpstr>
      <vt:lpstr>Wingdings</vt:lpstr>
      <vt:lpstr>2_Office Theme</vt:lpstr>
      <vt:lpstr>Department of Environmental Quality</vt:lpstr>
      <vt:lpstr>Proposed Project Description</vt:lpstr>
      <vt:lpstr>PowerPoint Presentation</vt:lpstr>
      <vt:lpstr>IBT Process § 143-215.22L</vt:lpstr>
      <vt:lpstr>Public Hearing &amp; Comments on draft EIS</vt:lpstr>
      <vt:lpstr>Summary of Public Comments on Draft EIS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Nimmer, Kim</cp:lastModifiedBy>
  <cp:revision>45</cp:revision>
  <dcterms:created xsi:type="dcterms:W3CDTF">2015-07-07T20:02:11Z</dcterms:created>
  <dcterms:modified xsi:type="dcterms:W3CDTF">2016-01-12T17:14:10Z</dcterms:modified>
</cp:coreProperties>
</file>